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Montserrat Medium" charset="1" panose="00000600000000000000"/>
      <p:regular r:id="rId24"/>
    </p:embeddedFont>
    <p:embeddedFont>
      <p:font typeface="Barlow Condensed Bold" charset="1" panose="00000806000000000000"/>
      <p:regular r:id="rId25"/>
    </p:embeddedFont>
    <p:embeddedFont>
      <p:font typeface="Barlow Condensed" charset="1" panose="00000506000000000000"/>
      <p:regular r:id="rId26"/>
    </p:embeddedFont>
    <p:embeddedFont>
      <p:font typeface="Barlow Condensed Medium" charset="1" panose="00000606000000000000"/>
      <p:regular r:id="rId27"/>
    </p:embeddedFont>
    <p:embeddedFont>
      <p:font typeface="Barlow Condensed Semi-Bold" charset="1" panose="00000706000000000000"/>
      <p:regular r:id="rId28"/>
    </p:embeddedFont>
    <p:embeddedFont>
      <p:font typeface="Montserrat Bold" charset="1" panose="00000800000000000000"/>
      <p:regular r:id="rId29"/>
    </p:embeddedFont>
    <p:embeddedFont>
      <p:font typeface="Montserrat" charset="1" panose="00000500000000000000"/>
      <p:regular r:id="rId30"/>
    </p:embeddedFont>
    <p:embeddedFont>
      <p:font typeface="Canva Sans Bold" charset="1" panose="020B0803030501040103"/>
      <p:regular r:id="rId31"/>
    </p:embeddedFont>
    <p:embeddedFont>
      <p:font typeface="Canva Sans" charset="1" panose="020B0503030501040103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2.png>
</file>

<file path=ppt/media/image3.sv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04914" y="2251399"/>
            <a:ext cx="17068967" cy="5782945"/>
            <a:chOff x="0" y="0"/>
            <a:chExt cx="4495530" cy="15230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95530" cy="1523080"/>
            </a:xfrm>
            <a:custGeom>
              <a:avLst/>
              <a:gdLst/>
              <a:ahLst/>
              <a:cxnLst/>
              <a:rect r="r" b="b" t="t" l="l"/>
              <a:pathLst>
                <a:path h="1523080" w="4495530">
                  <a:moveTo>
                    <a:pt x="0" y="0"/>
                  </a:moveTo>
                  <a:lnTo>
                    <a:pt x="4495530" y="0"/>
                  </a:lnTo>
                  <a:lnTo>
                    <a:pt x="4495530" y="1523080"/>
                  </a:lnTo>
                  <a:lnTo>
                    <a:pt x="0" y="1523080"/>
                  </a:lnTo>
                  <a:close/>
                </a:path>
              </a:pathLst>
            </a:custGeom>
            <a:solidFill>
              <a:srgbClr val="2F78E1">
                <a:alpha val="2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95530" cy="15611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2741301"/>
            <a:ext cx="604914" cy="4799787"/>
            <a:chOff x="0" y="0"/>
            <a:chExt cx="159319" cy="12641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9319" cy="1264142"/>
            </a:xfrm>
            <a:custGeom>
              <a:avLst/>
              <a:gdLst/>
              <a:ahLst/>
              <a:cxnLst/>
              <a:rect r="r" b="b" t="t" l="l"/>
              <a:pathLst>
                <a:path h="1264142" w="159319">
                  <a:moveTo>
                    <a:pt x="0" y="0"/>
                  </a:moveTo>
                  <a:lnTo>
                    <a:pt x="159319" y="0"/>
                  </a:lnTo>
                  <a:lnTo>
                    <a:pt x="159319" y="1264142"/>
                  </a:lnTo>
                  <a:lnTo>
                    <a:pt x="0" y="1264142"/>
                  </a:ln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9319" cy="1302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9369050"/>
            <a:ext cx="604914" cy="520243"/>
            <a:chOff x="0" y="0"/>
            <a:chExt cx="159319" cy="1370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319" cy="137019"/>
            </a:xfrm>
            <a:custGeom>
              <a:avLst/>
              <a:gdLst/>
              <a:ahLst/>
              <a:cxnLst/>
              <a:rect r="r" b="b" t="t" l="l"/>
              <a:pathLst>
                <a:path h="137019" w="159319">
                  <a:moveTo>
                    <a:pt x="0" y="0"/>
                  </a:moveTo>
                  <a:lnTo>
                    <a:pt x="159319" y="0"/>
                  </a:lnTo>
                  <a:lnTo>
                    <a:pt x="159319" y="137019"/>
                  </a:lnTo>
                  <a:lnTo>
                    <a:pt x="0" y="137019"/>
                  </a:lnTo>
                  <a:close/>
                </a:path>
              </a:pathLst>
            </a:custGeom>
            <a:solidFill>
              <a:srgbClr val="2F78E1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9319" cy="17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673881" y="2691776"/>
            <a:ext cx="614119" cy="4799787"/>
            <a:chOff x="0" y="0"/>
            <a:chExt cx="161743" cy="12641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1743" cy="1264142"/>
            </a:xfrm>
            <a:custGeom>
              <a:avLst/>
              <a:gdLst/>
              <a:ahLst/>
              <a:cxnLst/>
              <a:rect r="r" b="b" t="t" l="l"/>
              <a:pathLst>
                <a:path h="1264142" w="161743">
                  <a:moveTo>
                    <a:pt x="0" y="0"/>
                  </a:moveTo>
                  <a:lnTo>
                    <a:pt x="161743" y="0"/>
                  </a:lnTo>
                  <a:lnTo>
                    <a:pt x="161743" y="1264142"/>
                  </a:lnTo>
                  <a:lnTo>
                    <a:pt x="0" y="1264142"/>
                  </a:lnTo>
                  <a:close/>
                </a:path>
              </a:pathLst>
            </a:custGeom>
            <a:solidFill>
              <a:srgbClr val="2F78E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1743" cy="1302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673881" y="9369050"/>
            <a:ext cx="614119" cy="520243"/>
            <a:chOff x="0" y="0"/>
            <a:chExt cx="161743" cy="1370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1743" cy="137019"/>
            </a:xfrm>
            <a:custGeom>
              <a:avLst/>
              <a:gdLst/>
              <a:ahLst/>
              <a:cxnLst/>
              <a:rect r="r" b="b" t="t" l="l"/>
              <a:pathLst>
                <a:path h="137019" w="161743">
                  <a:moveTo>
                    <a:pt x="0" y="0"/>
                  </a:moveTo>
                  <a:lnTo>
                    <a:pt x="161743" y="0"/>
                  </a:lnTo>
                  <a:lnTo>
                    <a:pt x="161743" y="137019"/>
                  </a:lnTo>
                  <a:lnTo>
                    <a:pt x="0" y="137019"/>
                  </a:ln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1743" cy="17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93322" y="549647"/>
            <a:ext cx="40903" cy="4090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113605" y="371475"/>
            <a:ext cx="1560276" cy="264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5"/>
              </a:lnSpc>
              <a:spcBef>
                <a:spcPct val="0"/>
              </a:spcBef>
            </a:pPr>
            <a:r>
              <a:rPr lang="en-US" b="true" sz="1596" spc="-6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Presentation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-10800000">
            <a:off x="187092" y="9506548"/>
            <a:ext cx="192631" cy="245248"/>
          </a:xfrm>
          <a:custGeom>
            <a:avLst/>
            <a:gdLst/>
            <a:ahLst/>
            <a:cxnLst/>
            <a:rect r="r" b="b" t="t" l="l"/>
            <a:pathLst>
              <a:path h="245248" w="192631">
                <a:moveTo>
                  <a:pt x="0" y="0"/>
                </a:moveTo>
                <a:lnTo>
                  <a:pt x="192631" y="0"/>
                </a:lnTo>
                <a:lnTo>
                  <a:pt x="192631" y="245247"/>
                </a:lnTo>
                <a:lnTo>
                  <a:pt x="0" y="245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7903675" y="9506548"/>
            <a:ext cx="192631" cy="245248"/>
          </a:xfrm>
          <a:custGeom>
            <a:avLst/>
            <a:gdLst/>
            <a:ahLst/>
            <a:cxnLst/>
            <a:rect r="r" b="b" t="t" l="l"/>
            <a:pathLst>
              <a:path h="245248" w="192631">
                <a:moveTo>
                  <a:pt x="0" y="0"/>
                </a:moveTo>
                <a:lnTo>
                  <a:pt x="192631" y="0"/>
                </a:lnTo>
                <a:lnTo>
                  <a:pt x="192631" y="245247"/>
                </a:lnTo>
                <a:lnTo>
                  <a:pt x="0" y="245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2840096" y="2541276"/>
            <a:ext cx="13418170" cy="363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b="true" sz="10400" spc="457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HOME CREDIT DEFAULT RISK MODELING 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906960" y="6491293"/>
            <a:ext cx="8474081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QINGYUAN WANG, SIYUAN WANG, FLORENCE WANG, ZIFAN QIAN, RICHARD PAN</a:t>
            </a:r>
          </a:p>
        </p:txBody>
      </p:sp>
    </p:spTree>
  </p:cSld>
  <p:clrMapOvr>
    <a:masterClrMapping/>
  </p:clrMapOvr>
</p:sld>
</file>

<file path=ppt/slides/slide10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9990559" y="6800582"/>
            <ns1:ext cx="8297441" cy="2843864"/>
            <ns1:chOff x="0" y="0"/>
            <ns1:chExt cx="1285491" cy="44058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285491" cy="440589"/>
            </ns1:xfrm>
            <ns1:custGeom>
              <ns1:avLst/>
              <ns1:gdLst/>
              <ns1:ahLst/>
              <ns1:cxnLst/>
              <ns1:rect r="r" b="b" t="t" l="l"/>
              <ns1:pathLst>
                <ns1:path h="440589" w="1285491">
                  <ns1:moveTo>
                    <ns1:pt x="0" y="0"/>
                  </ns1:moveTo>
                  <ns1:lnTo>
                    <ns1:pt x="1285491" y="0"/>
                  </ns1:lnTo>
                  <ns1:lnTo>
                    <ns1:pt x="1285491" y="440589"/>
                  </ns1:lnTo>
                  <ns1:lnTo>
                    <ns1:pt x="0" y="44058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47012" r="0" b="-47012"/>
              </ns1:stretch>
            </ns1:blipFill>
          </ns0:spPr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2" id="22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3" id="23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4" id="24"/>
          <ns0:cNvSpPr txBox="true"/>
          <ns0:nvPr/>
        </ns0:nvSpPr>
        <ns0:spPr>
          <ns1:xfrm rot="0">
            <ns1:off x="1028700" y="2504535"/>
            <ns1:ext cx="15384164" cy="5001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Modeling Approach, Split, and Evaluation</ns1:t>
            </ns1:r>
            <ns1:endParaRPr lang="en-US"/>
          </ns1:p>
          <ns1:p>
            <ns1:r>
              <ns1:t>• Phases: baseline setup → weighted model → candidate focal-loss comparison.</ns1:t>
            </ns1:r>
            <ns1:endParaRPr lang="en-US"/>
          </ns1:p>
          <ns1:p>
            <ns1:r>
              <ns1:t>• Split strategy: stratified 80/20 (Train: 246,008; Validation: 61,503).</ns1:t>
            </ns1:r>
            <ns1:endParaRPr lang="en-US"/>
          </ns1:p>
          <ns1:p>
            <ns1:r>
              <ns1:t>• Primary metric: ROC-AUC; secondary: precision/recall at policy thresholds.</ns1:t>
            </ns1:r>
            <ns1:endParaRPr lang="en-US"/>
          </ns1:p>
          <ns1:p>
            <ns1:r>
              <ns1:t>• Benchmark: random ranking AUC = 0.50.</ns1:t>
            </ns1:r>
            <ns1:endParaRPr lang="en-US"/>
          </ns1:p>
          <ns1:p>
            <ns1:r>
              <ns1:t>• Validation emphasizes ranking robustness under class imbalance.</ns1:t>
            </ns1:r>
            <ns1:endParaRPr lang="en-US"/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12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1028700" y="1402536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Model</ns1:t>
            </ns1:r>
          </ns1:p>
        </ns0:txBody>
      </ns0:sp>
      <ns0:grpSp>
        <ns0:nvGrpSpPr>
          <ns0:cNvPr name="Group 30" id="30"/>
          <ns0:cNvGrpSpPr/>
          <ns0:nvPr/>
        </ns0:nvGrpSpPr>
        <ns0:grpSpPr>
          <ns1:xfrm rot="0">
            <ns1:off x="12844450" y="6112826"/>
            <ns1:ext cx="5443550" cy="687756"/>
            <ns1:chOff x="0" y="0"/>
            <ns1:chExt cx="1433692" cy="181137"/>
          </ns1:xfrm>
        </ns0:grpSpPr>
        <ns0:sp>
          <ns0:nvSpPr>
            <ns0:cNvPr name="Freeform 31" id="31"/>
            <ns0:cNvSpPr/>
            <ns0:nvPr/>
          </ns0:nvSpPr>
          <ns0:spPr>
            <ns1:xfrm flipH="false" flipV="false" rot="0">
              <ns1:off x="0" y="0"/>
              <ns1:ext cx="1433692" cy="181137"/>
            </ns1:xfrm>
            <ns1:custGeom>
              <ns1:avLst/>
              <ns1:gdLst/>
              <ns1:ahLst/>
              <ns1:cxnLst/>
              <ns1:rect r="r" b="b" t="t" l="l"/>
              <ns1:pathLst>
                <ns1:path h="181137" w="1433692">
                  <ns1:moveTo>
                    <ns1:pt x="0" y="0"/>
                  </ns1:moveTo>
                  <ns1:lnTo>
                    <ns1:pt x="1433692" y="0"/>
                  </ns1:lnTo>
                  <ns1:lnTo>
                    <ns1:pt x="1433692" y="181137"/>
                  </ns1:lnTo>
                  <ns1:lnTo>
                    <ns1:pt x="0" y="181137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32" id="32"/>
            <ns0:cNvSpPr txBox="true"/>
            <ns0:nvPr/>
          </ns0:nvSpPr>
          <ns0:spPr>
            <ns1:xfrm>
              <ns1:off x="0" y="-38100"/>
              <ns1:ext cx="1433692" cy="219237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</ns0:spTree>
  </ns0:cSld>
  <ns0:clrMapOvr>
    <ns1:masterClrMapping/>
  </ns0:clrMapOvr>
</ns0:sld>
</file>

<file path=ppt/slides/slide11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1845766"/>
            <ns1:ext cx="15384164" cy="68303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Training Methodology</ns1:t>
            </ns1:r>
            <ns1:endParaRPr lang="en-US"/>
          </ns1:p>
          <ns1:p>
            <ns1:r>
              <ns1:t>• Preprocessing: categorical encoding with __MISSING__, numeric coercion, sentinel cleaning.</ns1:t>
            </ns1:r>
            <ns1:endParaRPr lang="en-US"/>
          </ns1:p>
          <ns1:p>
            <ns1:r>
              <ns1:t>• Imbalance strategy: scale_pos_weight (~11.39) applied in LightGBM.</ns1:t>
            </ns1:r>
            <ns1:endParaRPr lang="en-US"/>
          </ns1:p>
          <ns1:p>
            <ns1:r>
              <ns1:t>• Regularization: subsample/colsample + L1/L2 with fixed random seed (42).</ns1:t>
            </ns1:r>
            <ns1:endParaRPr lang="en-US"/>
          </ns1:p>
          <ns1:p>
            <ns1:r>
              <ns1:t>• Overfitting control: early stopping on validation ROC-AUC.</ns1:t>
            </ns1:r>
            <ns1:endParaRPr lang="en-US"/>
          </ns1:p>
          <ns1:p>
            <ns1:r>
              <ns1:t>• Full configuration and metrics stored in artifacts/training_report.json.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11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740231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Methodology</ns1:t>
            </ns1:r>
          </ns1:p>
        </ns0:txBody>
      </ns0:sp>
    </ns0:spTree>
  </ns0:cSld>
  <ns0:clrMapOvr>
    <ns1:masterClrMapping/>
  </ns0:clrMapOvr>
</ns0:sld>
</file>

<file path=ppt/slides/slide12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14134303" y="0"/>
            <ns1:ext cx="4153697" cy="10287000"/>
            <ns1:chOff x="0" y="0"/>
            <ns1:chExt cx="1093978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093978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093978">
                  <ns1:moveTo>
                    <ns1:pt x="0" y="0"/>
                  </ns1:moveTo>
                  <ns1:lnTo>
                    <ns1:pt x="1093978" y="0"/>
                  </ns1:lnTo>
                  <ns1:lnTo>
                    <ns1:pt x="1093978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093978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8802694" y="1675735"/>
            <ns1:ext cx="7677384" cy="3734738"/>
            <ns1:chOff x="0" y="0"/>
            <ns1:chExt cx="1189428" cy="578609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189428" cy="578609"/>
            </ns1:xfrm>
            <ns1:custGeom>
              <ns1:avLst/>
              <ns1:gdLst/>
              <ns1:ahLst/>
              <ns1:cxnLst/>
              <ns1:rect r="r" b="b" t="t" l="l"/>
              <ns1:pathLst>
                <ns1:path h="578609" w="1189428">
                  <ns1:moveTo>
                    <ns1:pt x="0" y="0"/>
                  </ns1:moveTo>
                  <ns1:lnTo>
                    <ns1:pt x="1189428" y="0"/>
                  </ns1:lnTo>
                  <ns1:lnTo>
                    <ns1:pt x="1189428" y="578609"/>
                  </ns1:lnTo>
                  <ns1:lnTo>
                    <ns1:pt x="0" y="57860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104271" r="0" b="-104271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0" y="2741301"/>
            <ns1:ext cx="8802694" cy="2669172"/>
            <ns1:chOff x="0" y="0"/>
            <ns1:chExt cx="2318405" cy="702992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2318405" cy="702992"/>
            </ns1:xfrm>
            <ns1:custGeom>
              <ns1:avLst/>
              <ns1:gdLst/>
              <ns1:ahLst/>
              <ns1:cxnLst/>
              <ns1:rect r="r" b="b" t="t" l="l"/>
              <ns1:pathLst>
                <ns1:path h="702992" w="2318405">
                  <ns1:moveTo>
                    <ns1:pt x="0" y="0"/>
                  </ns1:moveTo>
                  <ns1:lnTo>
                    <ns1:pt x="2318405" y="0"/>
                  </ns1:lnTo>
                  <ns1:lnTo>
                    <ns1:pt x="2318405" y="702992"/>
                  </ns1:lnTo>
                  <ns1:lnTo>
                    <ns1:pt x="0" y="702992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2318405" cy="74109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7" id="27"/>
          <ns0:cNvSpPr/>
          <ns0:nvPr/>
        </ns0:nvSpPr>
        <ns0:spPr>
          <ns1:xfrm flipH="false" flipV="false" rot="0">
            <ns1:off x="7846191" y="1026552"/>
            <ns1:ext cx="1913006" cy="1714749"/>
          </ns1:xfrm>
          <ns1:custGeom>
            <ns1:avLst/>
            <ns1:gdLst/>
            <ns1:ahLst/>
            <ns1:cxnLst/>
            <ns1:rect r="r" b="b" t="t" l="l"/>
            <ns1:pathLst>
              <ns1:path h="1714749" w="1913006">
                <ns1:moveTo>
                  <ns1:pt x="0" y="0"/>
                </ns1:moveTo>
                <ns1:lnTo>
                  <ns1:pt x="1913006" y="0"/>
                </ns1:lnTo>
                <ns1:lnTo>
                  <ns1:pt x="1913006" y="1714749"/>
                </ns1:lnTo>
                <ns1:lnTo>
                  <ns1:pt x="0" y="1714749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8" id="28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03</ns1:t>
            </ns1:r>
          </ns1:p>
        </ns0:txBody>
      </ns0:sp>
      <ns0:sp>
        <ns0:nvSpPr>
          <ns0:cNvPr name="TextBox 32" id="32"/>
          <ns0:cNvSpPr txBox="true"/>
          <ns0:nvPr/>
        </ns0:nvSpPr>
        <ns0:spPr>
          <ns1:xfrm rot="0">
            <ns1:off x="1922116" y="3537407"/>
            <ns1:ext cx="5354466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Results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1781807" y="6416470"/>
            <ns1:ext cx="8718352" cy="78930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Results Summary (5.9.5)</ns1:t>
            </ns1:r>
            <ns1:endParaRPr lang="en-US"/>
          </ns1:p>
          <ns1:p>
            <ns1:r>
              <ns1:t>• Validation ROC-AUC: 0.7893</ns1:t>
            </ns1:r>
            <ns1:endParaRPr lang="en-US"/>
          </ns1:p>
          <ns1:p>
            <ns1:r>
              <ns1:t>• Train ROC-AUC: 0.8936</ns1:t>
            </ns1:r>
            <ns1:endParaRPr lang="en-US"/>
          </ns1:p>
          <ns1:p>
            <ns1:r>
              <ns1:t>• Baseline (random): 0.5000</ns1:t>
            </ns1:r>
            <ns1:endParaRPr lang="en-US"/>
          </ns1:p>
          <ns1:p>
            <ns1:r>
              <ns1:t>• Absolute lift over baseline: +0.2893</ns1:t>
            </ns1:r>
            <ns1:endParaRPr lang="en-US"/>
          </ns1:p>
          <ns1:p>
            <ns1:r>
              <ns1:t>Interpretation: strong ranking separation for risk triage.</ns1:t>
            </ns1:r>
            <ns1:endParaRPr lang="en-US"/>
          </ns1:p>
        </ns0:txBody>
      </ns0:sp>
    </ns0:spTree>
  </ns0:cSld>
  <ns0:clrMapOvr>
    <ns1:masterClrMapping/>
  </ns0:clrMapOvr>
</ns0:sld>
</file>

<file path=ppt/slides/slide13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1699066" y="0"/>
            <ns1:ext cx="3177429" cy="3996004"/>
            <ns1:chOff x="0" y="0"/>
            <ns1:chExt cx="836854" cy="105244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36854" cy="1052445"/>
            </ns1:xfrm>
            <ns1:custGeom>
              <ns1:avLst/>
              <ns1:gdLst/>
              <ns1:ahLst/>
              <ns1:cxnLst/>
              <ns1:rect r="r" b="b" t="t" l="l"/>
              <ns1:pathLst>
                <ns1:path h="1052445" w="836854">
                  <ns1:moveTo>
                    <ns1:pt x="0" y="0"/>
                  </ns1:moveTo>
                  <ns1:lnTo>
                    <ns1:pt x="836854" y="0"/>
                  </ns1:lnTo>
                  <ns1:lnTo>
                    <ns1:pt x="836854" y="1052445"/>
                  </ns1:lnTo>
                  <ns1:lnTo>
                    <ns1:pt x="0" y="1052445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836854" cy="109054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12954498" y="1195957"/>
            <ns1:ext cx="3843995" cy="3833243"/>
            <ns1:chOff x="0" y="0"/>
            <ns1:chExt cx="595535" cy="593870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595535" cy="593870"/>
            </ns1:xfrm>
            <ns1:custGeom>
              <ns1:avLst/>
              <ns1:gdLst/>
              <ns1:ahLst/>
              <ns1:cxnLst/>
              <ns1:rect r="r" b="b" t="t" l="l"/>
              <ns1:pathLst>
                <ns1:path h="593870" w="595535">
                  <ns1:moveTo>
                    <ns1:pt x="0" y="0"/>
                  </ns1:moveTo>
                  <ns1:lnTo>
                    <ns1:pt x="595535" y="0"/>
                  </ns1:lnTo>
                  <ns1:lnTo>
                    <ns1:pt x="595535" y="593870"/>
                  </ns1:lnTo>
                  <ns1:lnTo>
                    <ns1:pt x="0" y="593870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24836" t="0" r="-24836" b="0"/>
              </ns1:stretch>
            </ns1:blipFill>
          </ns0:spPr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2" id="22"/>
          <ns0:cNvSpPr txBox="true"/>
          <ns0:nvPr/>
        </ns0:nvSpPr>
        <ns0:spPr>
          <ns1:xfrm rot="0">
            <ns1:off x="604914" y="371475"/>
            <ns1:ext cx="1180920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endParaRPr lang="en-US"/>
          </ns1:p>
        </ns0:txBody>
      </ns0:sp>
      <ns0:grpSp>
        <ns0:nvGrpSpPr>
          <ns0:cNvPr name="Group 23" id="23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4" id="24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5" id="25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6" id="26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13</ns1:t>
            </ns1:r>
          </ns1:p>
        </ns0:txBody>
      </ns0:sp>
      <ns0:sp>
        <ns0:nvSpPr>
          <ns0:cNvPr name="Freeform 30" id="3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31" id="3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2" id="32"/>
          <ns0:cNvSpPr txBox="true"/>
          <ns0:nvPr/>
        </ns0:nvSpPr>
        <ns0:spPr>
          <ns1:xfrm rot="0">
            <ns1:off x="1393322" y="1626519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Results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1393322" y="2683534"/>
            <ns1:ext cx="12232969" cy="554050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Model Performance Across Phases</ns1:t>
            </ns1:r>
            <ns1:endParaRPr lang="en-US"/>
          </ns1:p>
          <ns1:p>
            <ns1:r>
              <ns1:t>• Baseline benchmark (random): AUC 0.5000</ns1:t>
            </ns1:r>
            <ns1:endParaRPr lang="en-US"/>
          </ns1:p>
          <ns1:p>
            <ns1:r>
              <ns1:t>• Final selected model (scale_pos_weight): Validation AUC 0.7893</ns1:t>
            </ns1:r>
            <ns1:endParaRPr lang="en-US"/>
          </ns1:p>
          <ns1:p>
            <ns1:r>
              <ns1:t>• Candidate focal-loss model: Validation AUC 0.7886</ns1:t>
            </ns1:r>
            <ns1:endParaRPr lang="en-US"/>
          </ns1:p>
          <ns1:p>
            <ns1:r>
              <ns1:t>• External SOTA under identical data/pipeline is not directly available; comparison uses internal baselines.</ns1:t>
            </ns1:r>
            <ns1:endParaRPr lang="en-US"/>
          </ns1:p>
          <ns1:p>
            <ns1:r>
              <ns1:t>Operational Policy Mapping</ns1:t>
            </ns1:r>
            <ns1:endParaRPr lang="en-US"/>
          </ns1:p>
          <ns1:p>
            <ns1:r>
              <ns1:t>• Low risk (p &lt; 0.30): approve standard terms</ns1:t>
            </ns1:r>
            <ns1:endParaRPr lang="en-US"/>
          </ns1:p>
          <ns1:p>
            <ns1:r>
              <ns1:t>• Medium risk (0.30–0.70): human validation</ns1:t>
            </ns1:r>
            <ns1:endParaRPr lang="en-US"/>
          </ns1:p>
          <ns1:p>
            <ns1:r>
              <ns1:t>• High risk (p &gt; 0.70): decline or stricter conditions</ns1:t>
            </ns1:r>
            <ns1:endParaRPr lang="en-US"/>
          </ns1:p>
        </ns0:txBody>
      </ns0:sp>
    </ns0:spTree>
  </ns0:cSld>
  <ns0:clrMapOvr>
    <ns1:masterClrMapping/>
  </ns0:clrMapOvr>
</ns0:sld>
</file>

<file path=ppt/slides/slide14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2156102"/>
            <ns1:ext cx="7574766" cy="45443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Local Explanation (Per Applicant)</ns1:t>
            </ns1:r>
            <ns1:endParaRPr lang="en-US"/>
          </ns1:p>
          <ns1:p>
            <ns1:r>
              <ns1:t>• Method: LightGBM pred_contrib=True in service.py.</ns1:t>
            </ns1:r>
            <ns1:endParaRPr lang="en-US"/>
          </ns1:p>
          <ns1:p>
            <ns1:r>
              <ns1:t>• Returns: top_contributors + base_value + final probability.</ns1:t>
            </ns1:r>
            <ns1:endParaRPr lang="en-US"/>
          </ns1:p>
          <ns1:p>
            <ns1:r>
              <ns1:t>• Meaning: each feature contribution pushes risk up or down additively.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14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882471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Explanation</ns1:t>
            </ns1:r>
            <ns1:endParaRPr lang="en-US"/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983183" y="2613302"/>
            <ns1:ext cx="7917634" cy="4087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Business Use</ns1:t>
            </ns1:r>
            <ns1:endParaRPr lang="en-US"/>
          </ns1:p>
          <ns1:p>
            <ns1:r>
              <ns1:t>• Transparent case-by-case decisions for underwriting analysts.</ns1:t>
            </ns1:r>
            <ns1:endParaRPr lang="en-US"/>
          </ns1:p>
          <ns1:p>
            <ns1:r>
              <ns1:t>• Easier exception handling, auditability, and reviewer trust.</ns1:t>
            </ns1:r>
            <ns1:endParaRPr lang="en-US"/>
          </ns1:p>
          <ns1:p>
            <ns1:r>
              <ns1:t>• Supports explainable approve/review/reject workflows.</ns1:t>
            </ns1:r>
            <ns1:endParaRPr lang="en-US"/>
          </ns1:p>
        </ns0:txBody>
      </ns0:sp>
    </ns0:spTree>
  </ns0:cSld>
  <ns0:clrMapOvr>
    <ns1:masterClrMapping/>
  </ns0:clrMapOvr>
</ns0:sld>
</file>

<file path=ppt/slides/slide15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2" id="22"/>
          <ns0:cNvSpPr/>
          <ns0:nvPr/>
        </ns0:nvSpPr>
        <ns0:spPr>
          <ns1:xfrm flipH="false" flipV="false" rot="0">
            <ns1:off x="8141859" y="2966073"/>
            <ns1:ext cx="9839081" cy="5702150"/>
          </ns1:xfrm>
          <ns1:custGeom>
            <ns1:avLst/>
            <ns1:gdLst/>
            <ns1:ahLst/>
            <ns1:cxnLst/>
            <ns1:rect r="r" b="b" t="t" l="l"/>
            <ns1:pathLst>
              <ns1:path h="5702150" w="9839081">
                <ns1:moveTo>
                  <ns1:pt x="0" y="0"/>
                </ns1:moveTo>
                <ns1:lnTo>
                  <ns1:pt x="9839081" y="0"/>
                </ns1:lnTo>
                <ns1:lnTo>
                  <ns1:pt x="9839081" y="5702149"/>
                </ns1:lnTo>
                <ns1:lnTo>
                  <ns1:pt x="0" y="5702149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/>
            <ns1:stretch>
              <ns1:fillRect l="-799" t="0" r="-1774" b="0"/>
            </ns1:stretch>
          </ns1:blipFill>
        </ns0:spPr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14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783795" y="285750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Explanation</ns1:t>
            </ns1:r>
            <ns1:endParaRPr lang="en-US"/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1028700" y="1388566"/>
            <ns1:ext cx="10137101" cy="2715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Global Explanation (Portfolio Level)</ns1:t>
            </ns1:r>
            <ns1:endParaRPr lang="en-US"/>
          </ns1:p>
          <ns1:p>
            <ns1:r>
              <ns1:t>• Feature importance generated during training (gain + split).</ns1:t>
            </ns1:r>
            <ns1:endParaRPr lang="en-US"/>
          </ns1:p>
          <ns1:p>
            <ns1:r>
              <ns1:t>• API exposure: GET /feature-importance?limit=N.</ns1:t>
            </ns1:r>
            <ns1:endParaRPr lang="en-US"/>
          </ns1:p>
          <ns1:p>
            <ns1:r>
              <ns1:t>• Output: ranked drivers for monitoring model behavior over time.</ns1:t>
            </ns1:r>
            <ns1:endParaRPr lang="en-US"/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1028700" y="4246956"/>
            <ns1:ext cx="5960864" cy="4087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Governance Value</ns1:t>
            </ns1:r>
            <ns1:endParaRPr lang="en-US"/>
          </ns1:p>
          <ns1:p>
            <ns1:r>
              <ns1:t>• Detect drift via feature-importance shifts across retrains.</ns1:t>
            </ns1:r>
            <ns1:endParaRPr lang="en-US"/>
          </ns1:p>
          <ns1:p>
            <ns1:r>
              <ns1:t>• Validate alignment with business logic and risk policy.</ns1:t>
            </ns1:r>
            <ns1:endParaRPr lang="en-US"/>
          </ns1:p>
          <ns1:p>
            <ns1:r>
              <ns1:t>• Support model risk management and regulatory communication.</ns1:t>
            </ns1:r>
            <ns1:endParaRPr lang="en-US"/>
          </ns1:p>
        </ns0:txBody>
      </ns0:sp>
    </ns0:spTree>
  </ns0:cSld>
  <ns0:clrMapOvr>
    <ns1:masterClrMapping/>
  </ns0:clrMapOvr>
</ns0:sld>
</file>

<file path=ppt/slides/slide16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2504535"/>
            <ns1:ext cx="15384164" cy="429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Threats to Validity (5.9.7)</ns1:t>
            </ns1:r>
            <ns1:endParaRPr lang="en-US"/>
          </ns1:p>
          <ns1:p>
            <ns1:r>
              <ns1:t>• Data leakage risk: historical aggregates may include post-decision information if not time-aligned.</ns1:t>
            </ns1:r>
            <ns1:endParaRPr lang="en-US"/>
          </ns1:p>
          <ns1:p>
            <ns1:r>
              <ns1:t>• Drift risk: macro/policy changes can shift applicant distributions and outcome rates.</ns1:t>
            </ns1:r>
            <ns1:endParaRPr lang="en-US"/>
          </ns1:p>
          <ns1:p>
            <ns1:r>
              <ns1:t>• Missingness risk: sparse fields and unknown categories may degrade generalization.</ns1:t>
            </ns1:r>
            <ns1:endParaRPr lang="en-US"/>
          </ns1:p>
          <ns1:p>
            <ns1:r>
              <ns1:t>• External validity: performance may not transfer to different lenders/geographies.</ns1:t>
            </ns1:r>
            <ns1:endParaRPr lang="en-US"/>
          </ns1:p>
          <ns1:p>
            <ns1:r>
              <ns1:t>• Uncertainty: current evaluation is single holdout; add 5-fold CV for confidence intervals.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15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1402536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Threats to Validity</ns1:t>
            </ns1:r>
          </ns1:p>
        </ns0:txBody>
      </ns0:sp>
    </ns0:spTree>
  </ns0:cSld>
  <ns0:clrMapOvr>
    <ns1:masterClrMapping/>
  </ns0:clrMapOvr>
</ns0:sld>
</file>

<file path=ppt/slides/slide17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1195374" y="0"/>
            <ns1:ext cx="17092626" cy="10287000"/>
            <ns1:chOff x="0" y="0"/>
            <ns1:chExt cx="4501761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501762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4501762">
                  <ns1:moveTo>
                    <ns1:pt x="0" y="0"/>
                  </ns1:moveTo>
                  <ns1:lnTo>
                    <ns1:pt x="4501762" y="0"/>
                  </ns1:lnTo>
                  <ns1:lnTo>
                    <ns1:pt x="4501762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501761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5333509"/>
            <ns1:ext cx="1670896" cy="4953491"/>
            <ns1:chOff x="0" y="0"/>
            <ns1:chExt cx="440071" cy="1304623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440071" cy="1304623"/>
            </ns1:xfrm>
            <ns1:custGeom>
              <ns1:avLst/>
              <ns1:gdLst/>
              <ns1:ahLst/>
              <ns1:cxnLst/>
              <ns1:rect r="r" b="b" t="t" l="l"/>
              <ns1:pathLst>
                <ns1:path h="1304623" w="440071">
                  <ns1:moveTo>
                    <ns1:pt x="0" y="0"/>
                  </ns1:moveTo>
                  <ns1:lnTo>
                    <ns1:pt x="440071" y="0"/>
                  </ns1:lnTo>
                  <ns1:lnTo>
                    <ns1:pt x="440071" y="1304623"/>
                  </ns1:lnTo>
                  <ns1:lnTo>
                    <ns1:pt x="0" y="1304623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440071" cy="134272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0" id="20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1" id="21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2" id="22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16</ns1:t>
            </ns1:r>
          </ns1:p>
        </ns0:txBody>
      </ns0:sp>
      <ns0:sp>
        <ns0:nvSpPr>
          <ns0:cNvPr name="Freeform 27" id="27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8" id="28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9" id="29"/>
          <ns0:cNvSpPr txBox="true"/>
          <ns0:nvPr/>
        </ns0:nvSpPr>
        <ns0:spPr>
          <ns1:xfrm rot="0">
            <ns1:off x="2658694" y="1336439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Conclusions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2658694" y="3004161"/>
            <ns1:ext cx="5944772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Conclusions (5.9.8)</ns1:t>
            </ns1:r>
            <ns1:endParaRPr lang="en-US"/>
          </ns1:p>
          <ns1:p>
            <ns1:r>
              <ns1:t>• Final model delivers strong ranking signal (Validation AUC 0.7893 vs 0.500 baseline).</ns1:t>
            </ns1:r>
            <ns1:endParaRPr lang="en-US"/>
          </ns1:p>
          <ns1:p>
            <ns1:r>
              <ns1:t>• Suitable for risk-band policy to reduce losses while preserving throughput.</ns1:t>
            </ns1:r>
            <ns1:endParaRPr lang="en-US"/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9741687" y="3004161"/>
            <ns1:ext cx="6371918" cy="1602741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Deployment Readiness</ns1:t>
            </ns1:r>
            <ns1:endParaRPr lang="en-US"/>
          </ns1:p>
          <ns1:p>
            <ns1:r>
              <ns1:t>• API endpoints for health, prediction, metadata, and feature importance.</ns1:t>
            </ns1:r>
            <ns1:endParaRPr lang="en-US"/>
          </ns1:p>
          <ns1:p>
            <ns1:r>
              <ns1:t>• Local decision UI available: uv run run-homecredit-local-app.</ns1:t>
            </ns1:r>
            <ns1:endParaRPr lang="en-US"/>
          </ns1:p>
        </ns0:txBody>
      </ns0:sp>
      <ns0:sp>
        <ns0:nvSpPr>
          <ns0:cNvPr name="Freeform 32" id="32"/>
          <ns0:cNvSpPr/>
          <ns0:nvPr/>
        </ns0:nvSpPr>
        <ns0:spPr>
          <ns1:xfrm flipH="false" flipV="false" rot="0">
            <ns1:off x="379723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4" y="0"/>
                </ns1:lnTo>
                <ns1:lnTo>
                  <ns1:pt x="1674924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3" id="33"/>
          <ns0:cNvSpPr txBox="true"/>
          <ns0:nvPr/>
        </ns0:nvSpPr>
        <ns0:spPr>
          <ns1:xfrm rot="0">
            <ns1:off x="2658694" y="5797939"/>
            <ns1:ext cx="5944772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Business Recommendation</ns1:t>
            </ns1:r>
            <ns1:endParaRPr lang="en-US"/>
          </ns1:p>
          <ns1:p>
            <ns1:r>
              <ns1:t>• Adopt in decision-support mode with human review in medium-risk band.</ns1:t>
            </ns1:r>
            <ns1:endParaRPr lang="en-US"/>
          </ns1:p>
          <ns1:p>
            <ns1:r>
              <ns1:t>• Estimated annual savings potential: $0.52M–$1.17M (assumption-based).</ns1:t>
            </ns1:r>
            <ns1:endParaRPr lang="en-US"/>
          </ns1:p>
        </ns0:txBody>
      </ns0:sp>
      <ns0:sp>
        <ns0:nvSpPr>
          <ns0:cNvPr name="TextBox 34" id="34"/>
          <ns0:cNvSpPr txBox="true"/>
          <ns0:nvPr/>
        </ns0:nvSpPr>
        <ns0:spPr>
          <ns1:xfrm rot="0">
            <ns1:off x="9876788" y="5797939"/>
            <ns1:ext cx="5674025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Decision Implication</ns1:t>
            </ns1:r>
            <ns1:endParaRPr lang="en-US"/>
          </ns1:p>
          <ns1:p>
            <ns1:r>
              <ns1:t>• Proceed to controlled rollout with monitoring and policy simulation.</ns1:t>
            </ns1:r>
            <ns1:endParaRPr lang="en-US"/>
          </ns1:p>
          <ns1:p>
            <ns1:r>
              <ns1:t>• If deferred, expected opportunity cost remains in avoidable defaults.</ns1:t>
            </ns1:r>
            <ns1:endParaRPr lang="en-US"/>
          </ns1:p>
        </ns0:txBody>
      </ns0:sp>
    </ns0:spTree>
  </ns0:cSld>
  <ns0:clrMapOvr>
    <ns1:masterClrMapping/>
  </ns0:clrMapOvr>
</ns0:sld>
</file>

<file path=ppt/slides/slide18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sp>
        <ns0:nvSpPr>
          <ns0:cNvPr name="Freeform 2" id="2"/>
          <ns0:cNvSpPr/>
          <ns0:nvPr/>
        </ns0:nvSpPr>
        <ns0:spPr>
          <ns1:xfrm flipH="false" flipV="false" rot="0">
            <ns1:off x="0" y="0"/>
            <ns1:ext cx="18288000" cy="10287000"/>
          </ns1:xfrm>
          <ns1:custGeom>
            <ns1:avLst/>
            <ns1:gdLst/>
            <ns1:ahLst/>
            <ns1:cxnLst/>
            <ns1:rect r="r" b="b" t="t" l="l"/>
            <ns1:pathLst>
              <ns1:path h="10287000" w="18288000">
                <ns1:moveTo>
                  <ns1:pt x="0" y="0"/>
                </ns1:moveTo>
                <ns1:lnTo>
                  <ns1:pt x="18288000" y="0"/>
                </ns1:lnTo>
                <ns1:lnTo>
                  <ns1:pt x="18288000" y="10287000"/>
                </ns1:lnTo>
                <ns1:lnTo>
                  <ns1:pt x="0" y="10287000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/>
            <ns1:stretch>
              <ns1:fillRect l="0" t="-8888" r="0" b="-8888"/>
            </ns1:stretch>
          </ns1:blipFill>
        </ns0:spPr>
      </ns0:sp>
      <ns0:grpSp>
        <ns0:nvGrpSpPr>
          <ns0:cNvPr name="Group 3" id="3"/>
          <ns0:cNvGrpSpPr/>
          <ns0:nvPr/>
        </ns0:nvGrpSpPr>
        <ns0:grpSpPr>
          <ns1:xfrm rot="0">
            <ns1:off x="604914" y="2251399"/>
            <ns1:ext cx="17068967" cy="5782945"/>
            <ns1:chOff x="0" y="0"/>
            <ns1:chExt cx="4495530" cy="1523080"/>
          </ns1:xfrm>
        </ns0:grpSpPr>
        <ns0:sp>
          <ns0:nvSpPr>
            <ns0:cNvPr name="Freeform 4" id="4"/>
            <ns0:cNvSpPr/>
            <ns0:nvPr/>
          </ns0:nvSpPr>
          <ns0:spPr>
            <ns1:xfrm flipH="false" flipV="false" rot="0">
              <ns1:off x="0" y="0"/>
              <ns1:ext cx="4495530" cy="1523080"/>
            </ns1:xfrm>
            <ns1:custGeom>
              <ns1:avLst/>
              <ns1:gdLst/>
              <ns1:ahLst/>
              <ns1:cxnLst/>
              <ns1:rect r="r" b="b" t="t" l="l"/>
              <ns1:pathLst>
                <ns1:path h="1523080" w="4495530">
                  <ns1:moveTo>
                    <ns1:pt x="0" y="0"/>
                  </ns1:moveTo>
                  <ns1:lnTo>
                    <ns1:pt x="4495530" y="0"/>
                  </ns1:lnTo>
                  <ns1:lnTo>
                    <ns1:pt x="4495530" y="1523080"/>
                  </ns1:lnTo>
                  <ns1:lnTo>
                    <ns1:pt x="0" y="1523080"/>
                  </ns1:lnTo>
                  <ns1:close/>
                </ns1:path>
              </ns1:pathLst>
            </ns1:custGeom>
            <ns1:solidFill>
              <ns1:srgbClr val="2F78E1">
                <ns1:alpha val="24706"/>
              </ns1:srgbClr>
            </ns1:solidFill>
          </ns0:spPr>
        </ns0:sp>
        <ns0:sp>
          <ns0:nvSpPr>
            <ns0:cNvPr name="TextBox 5" id="5"/>
            <ns0:cNvSpPr txBox="true"/>
            <ns0:nvPr/>
          </ns0:nvSpPr>
          <ns0:spPr>
            <ns1:xfrm>
              <ns1:off x="0" y="-38100"/>
              <ns1:ext cx="4495530" cy="1561180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6" id="6"/>
          <ns0:cNvGrpSpPr/>
          <ns0:nvPr/>
        </ns0:nvGrpSpPr>
        <ns0:grpSpPr>
          <ns1:xfrm rot="0">
            <ns1:off x="0" y="2741301"/>
            <ns1:ext cx="604914" cy="4799787"/>
            <ns1:chOff x="0" y="0"/>
            <ns1:chExt cx="159319" cy="1264142"/>
          </ns1:xfrm>
        </ns0:grpSpPr>
        <ns0:sp>
          <ns0:nvSpPr>
            <ns0:cNvPr name="Freeform 7" id="7"/>
            <ns0:cNvSpPr/>
            <ns0:nvPr/>
          </ns0:nvSpPr>
          <ns0:spPr>
            <ns1:xfrm flipH="false" flipV="false" rot="0">
              <ns1:off x="0" y="0"/>
              <ns1:ext cx="159319" cy="1264142"/>
            </ns1:xfrm>
            <ns1:custGeom>
              <ns1:avLst/>
              <ns1:gdLst/>
              <ns1:ahLst/>
              <ns1:cxnLst/>
              <ns1:rect r="r" b="b" t="t" l="l"/>
              <ns1:pathLst>
                <ns1:path h="1264142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264142"/>
                  </ns1:lnTo>
                  <ns1:lnTo>
                    <ns1:pt x="0" y="1264142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8" id="8"/>
            <ns0:cNvSpPr txBox="true"/>
            <ns0:nvPr/>
          </ns0:nvSpPr>
          <ns0:spPr>
            <ns1:xfrm>
              <ns1:off x="0" y="-38100"/>
              <ns1:ext cx="159319" cy="130224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9" id="9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0" id="10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1" id="11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2" id="12"/>
          <ns0:cNvGrpSpPr/>
          <ns0:nvPr/>
        </ns0:nvGrpSpPr>
        <ns0:grpSpPr>
          <ns1:xfrm rot="0">
            <ns1:off x="17673881" y="2691776"/>
            <ns1:ext cx="614119" cy="4799787"/>
            <ns1:chOff x="0" y="0"/>
            <ns1:chExt cx="161743" cy="1264142"/>
          </ns1:xfrm>
        </ns0:grpSpPr>
        <ns0:sp>
          <ns0:nvSpPr>
            <ns0:cNvPr name="Freeform 13" id="13"/>
            <ns0:cNvSpPr/>
            <ns0:nvPr/>
          </ns0:nvSpPr>
          <ns0:spPr>
            <ns1:xfrm flipH="false" flipV="false" rot="0">
              <ns1:off x="0" y="0"/>
              <ns1:ext cx="161743" cy="1264142"/>
            </ns1:xfrm>
            <ns1:custGeom>
              <ns1:avLst/>
              <ns1:gdLst/>
              <ns1:ahLst/>
              <ns1:cxnLst/>
              <ns1:rect r="r" b="b" t="t" l="l"/>
              <ns1:pathLst>
                <ns1:path h="1264142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264142"/>
                  </ns1:lnTo>
                  <ns1:lnTo>
                    <ns1:pt x="0" y="1264142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4" id="14"/>
            <ns0:cNvSpPr txBox="true"/>
            <ns0:nvPr/>
          </ns0:nvSpPr>
          <ns0:spPr>
            <ns1:xfrm>
              <ns1:off x="0" y="-38100"/>
              <ns1:ext cx="161743" cy="130224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5" id="15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6" id="16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7" id="17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8" id="18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9" id="19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0" id="20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1" id="21"/>
          <ns0:cNvSpPr txBox="true"/>
          <ns0:nvPr/>
        </ns0:nvSpPr>
        <ns0:spPr>
          <ns1:xfrm rot="0">
            <ns1:off x="16113605" y="371475"/>
            <ns1:ext cx="1560276" cy="26421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FFFFFF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Freeform 22" id="22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3" id="23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4" id="24"/>
          <ns0:cNvSpPr txBox="true"/>
          <ns0:nvPr/>
        </ns0:nvSpPr>
        <ns0:spPr>
          <ns1:xfrm rot="0">
            <ns1:off x="2952646" y="3239447"/>
            <ns1:ext cx="12382708" cy="178369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LESSONS LEARNED</ns1:t>
            </ns1:r>
            <ns1:endParaRPr lang="en-US"/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2952646" y="4498029"/>
            <ns1:ext cx="12382708" cy="178369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&amp; NEXT STEPS</ns1:t>
            </ns1:r>
            <ns1:endParaRPr lang="en-US"/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4906960" y="6491293"/>
            <ns1:ext cx="8474081" cy="35623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• Multi-source aggregation materially improves ranking quality.</ns1:t>
            </ns1:r>
            <ns1:endParaRPr lang="en-US"/>
          </ns1:p>
          <ns1:p>
            <ns1:r>
              <ns1:t>• Cost-sensitive policy rules are essential; model score alone is not enough.</ns1:t>
            </ns1:r>
            <ns1:endParaRPr lang="en-US"/>
          </ns1:p>
          <ns1:p>
            <ns1:r>
              <ns1:t>• Add 5-fold stratified CV and probability calibration before broader rollout.</ns1:t>
            </ns1:r>
            <ns1:endParaRPr lang="en-US"/>
          </ns1:p>
          <ns1:p>
            <ns1:r>
              <ns1:t>• Add fairness, drift, and stability monitoring in production governance.</ns1:t>
            </ns1:r>
            <ns1:endParaRPr lang="en-US"/>
          </ns1:p>
          <ns1:p>
            <ns1:r>
              <ns1:t>• Enhance local desktop app with scenario simulation for underwriting teams.</ns1:t>
            </ns1:r>
            <ns1:endParaRPr lang="en-US"/>
          </ns1:p>
        </ns0:txBody>
      </ns0:sp>
    </ns0:spTree>
  </ns0:cSld>
  <ns0:clrMapOvr>
    <ns1:masterClrMapping/>
  </ns0:clrMapOvr>
</ns0:sld>
</file>

<file path=ppt/slides/slide2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7929552" y="0"/>
            <ns1:ext cx="10358448" cy="10287000"/>
            <ns1:chOff x="0" y="0"/>
            <ns1:chExt cx="2728151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2728151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2728151">
                  <ns1:moveTo>
                    <ns1:pt x="0" y="0"/>
                  </ns1:moveTo>
                  <ns1:lnTo>
                    <ns1:pt x="2728151" y="0"/>
                  </ns1:lnTo>
                  <ns1:lnTo>
                    <ns1:pt x="2728151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2728151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1443749" y="1673641"/>
            <ns1:ext cx="6485803" cy="6940034"/>
            <ns1:chOff x="0" y="0"/>
            <ns1:chExt cx="1004821" cy="1075193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004821" cy="1075193"/>
            </ns1:xfrm>
            <ns1:custGeom>
              <ns1:avLst/>
              <ns1:gdLst/>
              <ns1:ahLst/>
              <ns1:cxnLst/>
              <ns1:rect r="r" b="b" t="t" l="l"/>
              <ns1:pathLst>
                <ns1:path h="1075193" w="1004821">
                  <ns1:moveTo>
                    <ns1:pt x="0" y="0"/>
                  </ns1:moveTo>
                  <ns1:lnTo>
                    <ns1:pt x="1004821" y="0"/>
                  </ns1:lnTo>
                  <ns1:lnTo>
                    <ns1:pt x="1004821" y="1075193"/>
                  </ns1:lnTo>
                  <ns1:lnTo>
                    <ns1:pt x="0" y="1075193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30302" t="0" r="-30302" b="0"/>
              </ns1:stretch>
            </ns1:blipFill>
          </ns0:spPr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AutoShape 27" id="27"/>
          <ns0:cNvSpPr/>
          <ns0:nvPr/>
        </ns0:nvSpPr>
        <ns0:spPr>
          <ns1:xfrm>
            <ns1:off x="9452980" y="3047650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28" id="28"/>
          <ns0:cNvSpPr/>
          <ns0:nvPr/>
        </ns0:nvSpPr>
        <ns0:spPr>
          <ns1:xfrm>
            <ns1:off x="9452980" y="3813543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29" id="29"/>
          <ns0:cNvSpPr/>
          <ns0:nvPr/>
        </ns0:nvSpPr>
        <ns0:spPr>
          <ns1:xfrm>
            <ns1:off x="9452980" y="4579436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0" id="30"/>
          <ns0:cNvSpPr/>
          <ns0:nvPr/>
        </ns0:nvSpPr>
        <ns0:spPr>
          <ns1:xfrm>
            <ns1:off x="9452980" y="5345329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1" id="31"/>
          <ns0:cNvSpPr/>
          <ns0:nvPr/>
        </ns0:nvSpPr>
        <ns0:spPr>
          <ns1:xfrm>
            <ns1:off x="9452980" y="6111222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2" id="32"/>
          <ns0:cNvSpPr/>
          <ns0:nvPr/>
        </ns0:nvSpPr>
        <ns0:spPr>
          <ns1:xfrm>
            <ns1:off x="9452980" y="6877114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3" id="33"/>
          <ns0:cNvSpPr/>
          <ns0:nvPr/>
        </ns0:nvSpPr>
        <ns0:spPr>
          <ns1:xfrm>
            <ns1:off x="9452980" y="7643007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Freeform 34" id="34"/>
          <ns0:cNvSpPr/>
          <ns0:nvPr/>
        </ns0:nvSpPr>
        <ns0:spPr>
          <ns1:xfrm flipH="false" flipV="false" rot="0">
            <ns1:off x="7092090" y="4306196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4" y="0"/>
                </ns1:lnTo>
                <ns1:lnTo>
                  <ns1:pt x="1674924" y="1674925"/>
                </ns1:lnTo>
                <ns1:lnTo>
                  <ns1:pt x="0" y="1674925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5" id="35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36" id="36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7" id="37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8" id="38"/>
          <ns0:cNvSpPr txBox="true"/>
          <ns0:nvPr/>
        </ns0:nvSpPr>
        <ns0:spPr>
          <ns1:xfrm rot="0">
            <ns1:off x="8680463" y="9422491"/>
            <ns1:ext cx="473062" cy="36573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02</ns1:t>
            </ns1:r>
          </ns1:p>
        </ns0:txBody>
      </ns0:sp>
      <ns0:sp>
        <ns0:nvSpPr>
          <ns0:cNvPr name="TextBox 39" id="39"/>
          <ns0:cNvSpPr txBox="true"/>
          <ns0:nvPr/>
        </ns0:nvSpPr>
        <ns0:spPr>
          <ns1:xfrm rot="0">
            <ns1:off x="9452980" y="2572555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Context</ns1:t>
            </ns1:r>
          </ns1:p>
        </ns0:txBody>
      </ns0:sp>
      <ns0:sp>
        <ns0:nvSpPr>
          <ns0:cNvPr name="TextBox 40" id="40"/>
          <ns0:cNvSpPr txBox="true"/>
          <ns0:nvPr/>
        </ns0:nvSpPr>
        <ns0:spPr>
          <ns1:xfrm rot="0">
            <ns1:off x="15327818" y="2572555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03 </ns1:t>
            </ns1:r>
          </ns1:p>
        </ns0:txBody>
      </ns0:sp>
      <ns0:sp>
        <ns0:nvSpPr>
          <ns0:cNvPr name="TextBox 41" id="41"/>
          <ns0:cNvSpPr txBox="true"/>
          <ns0:nvPr/>
        </ns0:nvSpPr>
        <ns0:spPr>
          <ns1:xfrm rot="0">
            <ns1:off x="9452980" y="3338448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Hypothesis</ns1:t>
            </ns1:r>
          </ns1:p>
        </ns0:txBody>
      </ns0:sp>
      <ns0:sp>
        <ns0:nvSpPr>
          <ns0:cNvPr name="TextBox 42" id="42"/>
          <ns0:cNvSpPr txBox="true"/>
          <ns0:nvPr/>
        </ns0:nvSpPr>
        <ns0:spPr>
          <ns1:xfrm rot="0">
            <ns1:off x="15327818" y="3338448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06 </ns1:t>
            </ns1:r>
          </ns1:p>
        </ns0:txBody>
      </ns0:sp>
      <ns0:sp>
        <ns0:nvSpPr>
          <ns0:cNvPr name="TextBox 43" id="43"/>
          <ns0:cNvSpPr txBox="true"/>
          <ns0:nvPr/>
        </ns0:nvSpPr>
        <ns0:spPr>
          <ns1:xfrm rot="0">
            <ns1:off x="9452980" y="4104341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Data</ns1:t>
            </ns1:r>
          </ns1:p>
        </ns0:txBody>
      </ns0:sp>
      <ns0:sp>
        <ns0:nvSpPr>
          <ns0:cNvPr name="TextBox 44" id="44"/>
          <ns0:cNvSpPr txBox="true"/>
          <ns0:nvPr/>
        </ns0:nvSpPr>
        <ns0:spPr>
          <ns1:xfrm rot="0">
            <ns1:off x="15327818" y="4104341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08</ns1:t>
            </ns1:r>
          </ns1:p>
        </ns0:txBody>
      </ns0:sp>
      <ns0:sp>
        <ns0:nvSpPr>
          <ns0:cNvPr name="TextBox 45" id="45"/>
          <ns0:cNvSpPr txBox="true"/>
          <ns0:nvPr/>
        </ns0:nvSpPr>
        <ns0:spPr>
          <ns1:xfrm rot="0">
            <ns1:off x="9452980" y="4870234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Model</ns1:t>
            </ns1:r>
          </ns1:p>
        </ns0:txBody>
      </ns0:sp>
      <ns0:sp>
        <ns0:nvSpPr>
          <ns0:cNvPr name="TextBox 46" id="46"/>
          <ns0:cNvSpPr txBox="true"/>
          <ns0:nvPr/>
        </ns0:nvSpPr>
        <ns0:spPr>
          <ns1:xfrm rot="0">
            <ns1:off x="15327818" y="4870234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10</ns1:t>
            </ns1:r>
          </ns1:p>
        </ns0:txBody>
      </ns0:sp>
      <ns0:sp>
        <ns0:nvSpPr>
          <ns0:cNvPr name="TextBox 47" id="47"/>
          <ns0:cNvSpPr txBox="true"/>
          <ns0:nvPr/>
        </ns0:nvSpPr>
        <ns0:spPr>
          <ns1:xfrm rot="0">
            <ns1:off x="9452980" y="5636127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Results</ns1:t>
            </ns1:r>
          </ns1:p>
        </ns0:txBody>
      </ns0:sp>
      <ns0:sp>
        <ns0:nvSpPr>
          <ns0:cNvPr name="TextBox 48" id="48"/>
          <ns0:cNvSpPr txBox="true"/>
          <ns0:nvPr/>
        </ns0:nvSpPr>
        <ns0:spPr>
          <ns1:xfrm rot="0">
            <ns1:off x="15327818" y="5636127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13</ns1:t>
            </ns1:r>
          </ns1:p>
        </ns0:txBody>
      </ns0:sp>
      <ns0:sp>
        <ns0:nvSpPr>
          <ns0:cNvPr name="TextBox 49" id="49"/>
          <ns0:cNvSpPr txBox="true"/>
          <ns0:nvPr/>
        </ns0:nvSpPr>
        <ns0:spPr>
          <ns1:xfrm rot="0">
            <ns1:off x="9452980" y="6402020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Explainability &amp; Validity</ns1:t>
            </ns1:r>
            <ns1:endParaRPr lang="en-US"/>
          </ns1:p>
        </ns0:txBody>
      </ns0:sp>
      <ns0:sp>
        <ns0:nvSpPr>
          <ns0:cNvPr name="TextBox 50" id="50"/>
          <ns0:cNvSpPr txBox="true"/>
          <ns0:nvPr/>
        </ns0:nvSpPr>
        <ns0:spPr>
          <ns1:xfrm rot="0">
            <ns1:off x="15327818" y="6402020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15</ns1:t>
            </ns1:r>
          </ns1:p>
        </ns0:txBody>
      </ns0:sp>
      <ns0:sp>
        <ns0:nvSpPr>
          <ns0:cNvPr name="TextBox 51" id="51"/>
          <ns0:cNvSpPr txBox="true"/>
          <ns0:nvPr/>
        </ns0:nvSpPr>
        <ns0:spPr>
          <ns1:xfrm rot="0">
            <ns1:off x="9452980" y="7167913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Conclusion &amp; Next Steps</ns1:t>
            </ns1:r>
            <ns1:endParaRPr lang="en-US"/>
          </ns1:p>
        </ns0:txBody>
      </ns0:sp>
      <ns0:sp>
        <ns0:nvSpPr>
          <ns0:cNvPr name="TextBox 52" id="52"/>
          <ns0:cNvSpPr txBox="true"/>
          <ns0:nvPr/>
        </ns0:nvSpPr>
        <ns0:spPr>
          <ns1:xfrm rot="0">
            <ns1:off x="15327818" y="7167913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16</ns1:t>
            </ns1:r>
          </ns1:p>
        </ns0:txBody>
      </ns0:sp>
    </ns0:spTree>
  </ns0:cSld>
  <ns0:clrMapOvr>
    <ns1:masterClrMapping/>
  </ns0:clrMapOvr>
</ns0:sld>
</file>

<file path=ppt/slides/slide3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252168" y="3135015"/>
            <ns1:ext cx="7677384" cy="3734738"/>
            <ns1:chOff x="0" y="0"/>
            <ns1:chExt cx="1189428" cy="578609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189428" cy="578609"/>
            </ns1:xfrm>
            <ns1:custGeom>
              <ns1:avLst/>
              <ns1:gdLst/>
              <ns1:ahLst/>
              <ns1:cxnLst/>
              <ns1:rect r="r" b="b" t="t" l="l"/>
              <ns1:pathLst>
                <ns1:path h="578609" w="1189428">
                  <ns1:moveTo>
                    <ns1:pt x="0" y="0"/>
                  </ns1:moveTo>
                  <ns1:lnTo>
                    <ns1:pt x="1189428" y="0"/>
                  </ns1:lnTo>
                  <ns1:lnTo>
                    <ns1:pt x="1189428" y="578609"/>
                  </ns1:lnTo>
                  <ns1:lnTo>
                    <ns1:pt x="0" y="57860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18479" r="0" b="-18479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5763288" y="0"/>
            <ns1:ext cx="12524712" cy="10287000"/>
            <ns1:chOff x="0" y="0"/>
            <ns1:chExt cx="3298689" cy="2709333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3298689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3298689">
                  <ns1:moveTo>
                    <ns1:pt x="0" y="0"/>
                  </ns1:moveTo>
                  <ns1:lnTo>
                    <ns1:pt x="3298689" y="0"/>
                  </ns1:lnTo>
                  <ns1:lnTo>
                    <ns1:pt x="3298689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3298689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2" id="22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04</ns1:t>
            </ns1:r>
          </ns1:p>
        </ns0:txBody>
      </ns0:sp>
      <ns0:sp>
        <ns0:nvSpPr>
          <ns0:cNvPr name="Freeform 26" id="26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7" id="27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8" id="28"/>
          <ns0:cNvSpPr txBox="true"/>
          <ns0:nvPr/>
        </ns0:nvSpPr>
        <ns0:spPr>
          <ns1:xfrm rot="0">
            <ns1:off x="7228859" y="2023958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Context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7228859" y="3303819"/>
            <ns1:ext cx="9664884" cy="451109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Problem Setting</ns1:t>
            </ns1:r>
            <ns1:endParaRPr lang="en-US"/>
          </ns1:p>
          <ns1:p>
            <ns1:r>
              <ns1:t>• Applicants often lack traditional credit history.</ns1:t>
            </ns1:r>
            <ns1:endParaRPr lang="en-US"/>
          </ns1:p>
          <ns1:p>
            <ns1:r>
              <ns1:t>• Objective: rank default-risk probability to support approve/review/decline decisions.</ns1:t>
            </ns1:r>
            <ns1:endParaRPr lang="en-US"/>
          </ns1:p>
          <ns1:p>
            <ns1:r>
              <ns1:t>• Constraint: strong class imbalance (~8.07% defaults) and governance requirements.</ns1:t>
            </ns1:r>
            <ns1:endParaRPr lang="en-US"/>
          </ns1:p>
          <ns1:p>
            <ns1:r>
              <ns1:t>Business KPI</ns1:t>
            </ns1:r>
            <ns1:endParaRPr lang="en-US"/>
          </ns1:p>
          <ns1:p>
            <ns1:r>
              <ns1:t>• Improve expected loss control while preserving approval throughput.</ns1:t>
            </ns1:r>
            <ns1:endParaRPr lang="en-US"/>
          </ns1:p>
        </ns0:txBody>
      </ns0:sp>
      <ns0:grpSp>
        <ns0:nvGrpSpPr>
          <ns0:cNvPr name="Group 30" id="3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31" id="3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32" id="3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33" id="33"/>
          <ns0:cNvSpPr/>
          <ns0:nvPr/>
        </ns0:nvSpPr>
        <ns0:spPr>
          <ns1:xfrm flipH="false" flipV="false" rot="0">
            <ns1:off x="4925826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5" y="0"/>
                </ns1:lnTo>
                <ns1:lnTo>
                  <ns1:pt x="1674925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</ns0:spTree>
  </ns0:cSld>
  <ns0:clrMapOvr>
    <ns1:masterClrMapping/>
  </ns0:clrMapOvr>
</ns0:sld>
</file>

<file path=ppt/slides/slide4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995384" y="0"/>
            <ns1:ext cx="16292616" cy="10287000"/>
            <ns1:chOff x="0" y="0"/>
            <ns1:chExt cx="4291059" cy="2709333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4291059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4291059">
                  <ns1:moveTo>
                    <ns1:pt x="0" y="0"/>
                  </ns1:moveTo>
                  <ns1:lnTo>
                    <ns1:pt x="4291059" y="0"/>
                  </ns1:lnTo>
                  <ns1:lnTo>
                    <ns1:pt x="4291059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4291059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0" id="20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1" id="21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2" id="22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05</ns1:t>
            </ns1:r>
          </ns1:p>
        </ns0:txBody>
      </ns0:sp>
      <ns0:sp>
        <ns0:nvSpPr>
          <ns0:cNvPr name="Freeform 24" id="24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5" id="25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6" id="26"/>
          <ns0:cNvSpPr txBox="true"/>
          <ns0:nvPr/>
        </ns0:nvSpPr>
        <ns0:spPr>
          <ns1:xfrm rot="0">
            <ns1:off x="3798483" y="1603317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Context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3798483" y="2727902"/>
            <ns1:ext cx="13460817" cy="653039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Business Value</ns1:t>
            </ns1:r>
            <ns1:endParaRPr lang="en-US"/>
          </ns1:p>
          <ns1:p>
            <ns1:r>
              <ns1:t>• Better ranking reduces credit losses and improves pricing/limit decisions.</ns1:t>
            </ns1:r>
            <ns1:endParaRPr lang="en-US"/>
          </ns1:p>
          <ns1:p>
            <ns1:r>
              <ns1:t>• Explainable outputs support analyst review and model governance.</ns1:t>
            </ns1:r>
            <ns1:endParaRPr lang="en-US"/>
          </ns1:p>
          <ns1:p>
            <ns1:r>
              <ns1:t>Assumptions (Planning Scenario)</ns1:t>
            </ns1:r>
            <ns1:endParaRPr lang="en-US"/>
          </ns1:p>
          <ns1:p>
            <ns1:r>
              <ns1:t>• 100K applications/year, 60% approval rate, baseline default 6%, LGD 45%.</ns1:t>
            </ns1:r>
            <ns1:endParaRPr lang="en-US"/>
          </ns1:p>
          <ns1:p>
            <ns1:r>
              <ns1:t>Estimated Annual Savings</ns1:t>
            </ns1:r>
            <ns1:endParaRPr lang="en-US"/>
          </ns1:p>
          <ns1:p>
            <ns1:r>
              <ns1:t>• Conservative: $0.52M  • Moderate: $0.84M  • Upside: $1.17M.</ns1:t>
            </ns1:r>
            <ns1:endParaRPr lang="en-US"/>
          </ns1:p>
        </ns0:txBody>
      </ns0:sp>
      <ns0:grpSp>
        <ns0:nvGrpSpPr>
          <ns0:cNvPr name="Group 28" id="28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29" id="2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30" id="3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31" id="31"/>
          <ns0:cNvSpPr/>
          <ns0:nvPr/>
        </ns0:nvSpPr>
        <ns0:spPr>
          <ns1:xfrm flipH="false" flipV="false" rot="0">
            <ns1:off x="1157922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5" y="0"/>
                </ns1:lnTo>
                <ns1:lnTo>
                  <ns1:pt x="1674925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</ns0:spTree>
  </ns0:cSld>
  <ns0:clrMapOvr>
    <ns1:masterClrMapping/>
  </ns0:clrMapOvr>
</ns0:sld>
</file>

<file path=ppt/slides/slide5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242999" y="2741301"/>
            <ns1:ext cx="4796559" cy="6234446"/>
            <ns1:chOff x="0" y="0"/>
            <ns1:chExt cx="899914" cy="116968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99914" cy="1169685"/>
            </ns1:xfrm>
            <ns1:custGeom>
              <ns1:avLst/>
              <ns1:gdLst/>
              <ns1:ahLst/>
              <ns1:cxnLst/>
              <ns1:rect r="r" b="b" t="t" l="l"/>
              <ns1:pathLst>
                <ns1:path h="1169685" w="899914">
                  <ns1:moveTo>
                    <ns1:pt x="0" y="0"/>
                  </ns1:moveTo>
                  <ns1:lnTo>
                    <ns1:pt x="899914" y="0"/>
                  </ns1:lnTo>
                  <ns1:lnTo>
                    <ns1:pt x="899914" y="1169685"/>
                  </ns1:lnTo>
                  <ns1:lnTo>
                    <ns1:pt x="0" y="1169685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7738" r="0" b="-7738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6039559" y="3394726"/>
            <ns1:ext cx="647494" cy="5581021"/>
            <ns1:chOff x="0" y="0"/>
            <ns1:chExt cx="170533" cy="1469899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170533" cy="1469899"/>
            </ns1:xfrm>
            <ns1:custGeom>
              <ns1:avLst/>
              <ns1:gdLst/>
              <ns1:ahLst/>
              <ns1:cxnLst/>
              <ns1:rect r="r" b="b" t="t" l="l"/>
              <ns1:pathLst>
                <ns1:path h="1469899" w="170533">
                  <ns1:moveTo>
                    <ns1:pt x="0" y="0"/>
                  </ns1:moveTo>
                  <ns1:lnTo>
                    <ns1:pt x="170533" y="0"/>
                  </ns1:lnTo>
                  <ns1:lnTo>
                    <ns1:pt x="170533" y="1469899"/>
                  </ns1:lnTo>
                  <ns1:lnTo>
                    <ns1:pt x="0" y="1469899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170533" cy="150799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7" id="27"/>
          <ns0:cNvSpPr txBox="true"/>
          <ns0:nvPr/>
        </ns0:nvSpPr>
        <ns0:spPr>
          <ns1:xfrm rot="0">
            <ns1:off x="7312656" y="1133144"/>
            <ns1:ext cx="10306551" cy="5409439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Predictable Outcome</ns1:t>
            </ns1:r>
            <ns1:endParaRPr lang="en-US"/>
          </ns1:p>
          <ns1:p>
            <ns1:r>
              <ns1:t>• Applicant + aggregated credit-history features provide signal above random ranking.</ns1:t>
            </ns1:r>
            <ns1:endParaRPr lang="en-US"/>
          </ns1:p>
          <ns1:p>
            <ns1:r>
              <ns1:t>Statistical Hypothesis</ns1:t>
            </ns1:r>
            <ns1:endParaRPr lang="en-US"/>
          </ns1:p>
          <ns1:p>
            <ns1:r>
              <ns1:t>• H0: ROC-AUC ≤ 0.50 (chance-level ranking).</ns1:t>
            </ns1:r>
            <ns1:endParaRPr lang="en-US"/>
          </ns1:p>
          <ns1:p>
            <ns1:r>
              <ns1:t>• H1: ROC-AUC &gt; 0.50 (useful ranking signal).</ns1:t>
            </ns1:r>
            <ns1:endParaRPr lang="en-US"/>
          </ns1:p>
          <ns1:p>
            <ns1:r>
              <ns1:t>Error Types &amp; Business Impact</ns1:t>
            </ns1:r>
            <ns1:endParaRPr lang="en-US"/>
          </ns1:p>
          <ns1:p>
            <ns1:r>
              <ns1:t>• Type I (FP): good borrower flagged high-risk → lost approvals/revenue.</ns1:t>
            </ns1:r>
            <ns1:endParaRPr lang="en-US"/>
          </ns1:p>
          <ns1:p>
            <ns1:r>
              <ns1:t>• Type II (FN): risky borrower flagged low-risk → defaults/write-offs.</ns1:t>
            </ns1:r>
            <ns1:endParaRPr lang="en-US"/>
          </ns1:p>
        </ns0:txBody>
      </ns0:sp>
      <ns0:graphicFrame>
        <ns0:nvGraphicFramePr>
          <ns0:cNvPr name="Table 28" id="28"/>
          <ns0:cNvGraphicFramePr>
            <ns1:graphicFrameLocks noGrp="true"/>
          </ns0:cNvGraphicFramePr>
          <ns0:nvPr/>
        </ns0:nvGraphicFramePr>
        <ns0:xfrm>
          <ns1:off x="7312656" y="6153150"/>
          <ns1:ext cx="9953737" cy="3105150"/>
        </ns0:xfrm>
        <ns1:graphic>
          <ns1:graphicData uri="http://schemas.openxmlformats.org/drawingml/2006/table">
            <ns1:tbl>
              <ns1:tblPr/>
              <ns1:tblGrid>
                <ns1:gridCol w="2959919"/>
                <ns1:gridCol w="2903159"/>
                <ns1:gridCol w="4090659"/>
              </ns1:tblGrid>
              <ns1:tr h="810039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Error Type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Definition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Business Impact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1147555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Type I (False Positive)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Classify reliable borrower as high risk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Lost revenue, reduced acquisition, fairness concerns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1147555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Type II (False Negative)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Classify high-risk borrower as low risk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Elevated defaults, write-offs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</ns1:tbl>
          </ns1:graphicData>
        </ns1:graphic>
      </ns0:graphicFrame>
      <ns0:sp>
        <ns0:nvSpPr>
          <ns0:cNvPr name="TextBox 29" id="29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2" id="32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06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-2664790" y="689914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Hypothesis</ns1:t>
            </ns1:r>
          </ns1:p>
        </ns0:txBody>
      </ns0:sp>
    </ns0:spTree>
  </ns0:cSld>
  <ns0:clrMapOvr>
    <ns1:masterClrMapping/>
  </ns0:clrMapOvr>
</ns0:sld>
</file>

<file path=ppt/slides/slide6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0" id="20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1" id="21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2" id="22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07</ns1:t>
            </ns1:r>
          </ns1:p>
        </ns0:txBody>
      </ns0:sp>
      <ns0:sp>
        <ns0:nvSpPr>
          <ns0:cNvPr name="Freeform 24" id="24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5" id="25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6" id="26"/>
          <ns0:cNvSpPr txBox="true"/>
          <ns0:nvPr/>
        </ns0:nvSpPr>
        <ns0:spPr>
          <ns1:xfrm rot="0">
            <ns1:off x="-2936582" y="613096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Hypothesis</ns1:t>
            </ns1:r>
          </ns1:p>
        </ns0:txBody>
      </ns0:sp>
      <ns0:grpSp>
        <ns0:nvGrpSpPr>
          <ns0:cNvPr name="Group 27" id="27"/>
          <ns0:cNvGrpSpPr/>
          <ns0:nvPr/>
        </ns0:nvGrpSpPr>
        <ns0:grpSpPr>
          <ns1:xfrm rot="0">
            <ns1:off x="1028700" y="1712601"/>
            <ns1:ext cx="16230600" cy="7545699"/>
            <ns1:chOff x="0" y="0"/>
            <ns1:chExt cx="4274726" cy="1987345"/>
          </ns1:xfrm>
        </ns0:grpSpPr>
        <ns0:sp>
          <ns0:nvSpPr>
            <ns0:cNvPr name="Freeform 28" id="28"/>
            <ns0:cNvSpPr/>
            <ns0:nvPr/>
          </ns0:nvSpPr>
          <ns0:spPr>
            <ns1:xfrm flipH="false" flipV="false" rot="0">
              <ns1:off x="0" y="0"/>
              <ns1:ext cx="4274726" cy="1987345"/>
            </ns1:xfrm>
            <ns1:custGeom>
              <ns1:avLst/>
              <ns1:gdLst/>
              <ns1:ahLst/>
              <ns1:cxnLst/>
              <ns1:rect r="r" b="b" t="t" l="l"/>
              <ns1:pathLst>
                <ns1:path h="1987345" w="4274726">
                  <ns1:moveTo>
                    <ns1:pt x="0" y="0"/>
                  </ns1:moveTo>
                  <ns1:lnTo>
                    <ns1:pt x="4274726" y="0"/>
                  </ns1:lnTo>
                  <ns1:lnTo>
                    <ns1:pt x="4274726" y="1987345"/>
                  </ns1:lnTo>
                  <ns1:lnTo>
                    <ns1:pt x="0" y="198734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29" id="29"/>
            <ns0:cNvSpPr txBox="true"/>
            <ns0:nvPr/>
          </ns0:nvSpPr>
          <ns0:spPr>
            <ns1:xfrm>
              <ns1:off x="0" y="-38100"/>
              <ns1:ext cx="4274726" cy="202544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30" id="30"/>
          <ns0:cNvSpPr txBox="true"/>
          <ns0:nvPr/>
        </ns0:nvSpPr>
        <ns0:spPr>
          <ns1:xfrm rot="0">
            <ns1:off x="1443635" y="1990156"/>
            <ns1:ext cx="15450108" cy="6895339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Governance</ns1:t>
            </ns1:r>
            <ns1:endParaRPr lang="en-US"/>
          </ns1:p>
          <ns1:p>
            <ns1:r>
              <ns1:t>• Threshold policy balances Type I vs Type II cost trade-offs.</ns1:t>
            </ns1:r>
            <ns1:endParaRPr lang="en-US"/>
          </ns1:p>
          <ns1:p>
            <ns1:r>
              <ns1:t>Hypothesis Testing Strategy</ns1:t>
            </ns1:r>
            <ns1:endParaRPr lang="en-US"/>
          </ns1:p>
          <ns1:p>
            <ns1:r>
              <ns1:t>• Stratified 80/20 train-validation split (class ratio preserved).</ns1:t>
            </ns1:r>
            <ns1:endParaRPr lang="en-US"/>
          </ns1:p>
          <ns1:p>
            <ns1:r>
              <ns1:t>• Primary metric: ROC-AUC (threshold-independent, imbalance-robust).</ns1:t>
            </ns1:r>
            <ns1:endParaRPr lang="en-US"/>
          </ns1:p>
          <ns1:p>
            <ns1:r>
              <ns1:t>• Early stopping on validation AUC to reduce overfitting.</ns1:t>
            </ns1:r>
            <ns1:endParaRPr lang="en-US"/>
          </ns1:p>
          <ns1:p>
            <ns1:r>
              <ns1:t>Threshold Logic</ns1:t>
            </ns1:r>
            <ns1:endParaRPr lang="en-US"/>
          </ns1:p>
          <ns1:p>
            <ns1:r>
              <ns1:t>• Default threshold: 0.50 (policy lever, not training objective).</ns1:t>
            </ns1:r>
            <ns1:endParaRPr lang="en-US"/>
          </ns1:p>
          <ns1:p>
            <ns1:r>
              <ns1:t>• Recommend expected-value threshold tuning + 5-fold stratified CV next.</ns1:t>
            </ns1:r>
            <ns1:endParaRPr lang="en-US"/>
          </ns1:p>
        </ns0:txBody>
      </ns0:sp>
    </ns0:spTree>
  </ns0:cSld>
  <ns0:clrMapOvr>
    <ns1:masterClrMapping/>
  </ns0:clrMapOvr>
</ns0:sld>
</file>

<file path=ppt/slides/slide7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868643" y="6489597"/>
            <ns1:ext cx="15027546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5.2 Data Acquisition + Integrated Dataset</ns1:t>
            </ns1:r>
            <ns1:endParaRPr lang="en-US"/>
          </ns1:p>
          <ns1:p>
            <ns1:r>
              <ns1:t>• Sources: application_train/test, bureau, bureau_balance, previous_application,</ns1:t>
            </ns1:r>
            <ns1:endParaRPr lang="en-US"/>
          </ns1:p>
          <ns1:p>
            <ns1:r>
              <ns1:t>  POS_CASH_balance, installments_payments, credit_card_balance.</ns1:t>
            </ns1:r>
            <ns1:endParaRPr lang="en-US"/>
          </ns1:p>
          <ns1:p>
            <ns1:r>
              <ns1:t>• Scale: ~58M+ source rows merged to 307,511 applicant-level rows.</ns1:t>
            </ns1:r>
            <ns1:endParaRPr lang="en-US"/>
          </ns1:p>
          <ns1:p>
            <ns1:r>
              <ns1:t>Feature Engineering (5.4)</ns1:t>
            </ns1:r>
            <ns1:endParaRPr lang="en-US"/>
          </ns1:p>
          <ns1:p>
            <ns1:r>
              <ns1:t>• Ratios: CREDIT_INCOME_RATIO, ANNUITY_INCOME_RATIO, CREDIT_ANNUITY_RATIO, DAYS_EMPLOYED_PCT.</ns1:t>
            </ns1:r>
            <ns1:endParaRPr lang="en-US"/>
          </ns1:p>
          <ns1:p>
            <ns1:r>
              <ns1:t>• Aggregates by SK_ID_CURR: mean/max/min/sum/std/count per source table.</ns1:t>
            </ns1:r>
            <ns1:endParaRPr lang="en-US"/>
          </ns1:p>
        </ns0:txBody>
      </ns0:sp>
      <ns0:graphicFrame>
        <ns0:nvGraphicFramePr>
          <ns0:cNvPr name="Table 23" id="23"/>
          <ns0:cNvGraphicFramePr>
            <ns1:graphicFrameLocks noGrp="true"/>
          </ns0:cNvGraphicFramePr>
          <ns0:nvPr/>
        </ns0:nvGraphicFramePr>
        <ns0:xfrm>
          <ns1:off x="868643" y="1458837"/>
          <ns1:ext cx="14644356" cy="4808416"/>
        </ns0:xfrm>
        <ns1:graphic>
          <ns1:graphicData uri="http://schemas.openxmlformats.org/drawingml/2006/table">
            <ns1:tbl>
              <ns1:tblPr/>
              <ns1:tblGrid>
                <ns1:gridCol w="3852019"/>
                <ns1:gridCol w="2772877"/>
                <ns1:gridCol w="2653981"/>
                <ns1:gridCol w="5365479"/>
              </ns1:tblGrid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Content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Source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Rows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Columns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Main table with target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application_train.csv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 marL="0" indent="0" lvl="0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strike="noStrike" u="none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307,511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 marL="0" indent="0" lvl="0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strike="noStrike" u="none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122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Credit bureau history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bureau.csv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1,716,428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17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Monthly bureau status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bureau_balance.csv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27M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Prior applications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previous_application.csv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1.67M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37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POS/cash loan monthly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POS_CASH_balance.csv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10M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Payment history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installments_payments.csv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13.6M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Card monthly balances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credit_card_balance.csv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3.84M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23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</ns1:tbl>
          </ns1:graphicData>
        </ns1:graphic>
      </ns0:graphicFrame>
      <ns0:sp>
        <ns0:nvSpPr>
          <ns0:cNvPr name="TextBox 24" id="24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08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1028700" y="285750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Data</ns1:t>
            </ns1:r>
          </ns1:p>
        </ns0:txBody>
      </ns0:sp>
    </ns0:spTree>
  </ns0:cSld>
  <ns0:clrMapOvr>
    <ns1:masterClrMapping/>
  </ns0:clrMapOvr>
</ns0:sld>
</file>

<file path=ppt/slides/slide8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1845766"/>
            <ns1:ext cx="15384164" cy="6373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5.3 Data Exploration + 5.4 Data Preparation</ns1:t>
            </ns1:r>
            <ns1:endParaRPr lang="en-US"/>
          </ns1:p>
          <ns1:p>
            <ns1:r>
              <ns1:t>Before</ns1:t>
            </ns1:r>
            <ns1:endParaRPr lang="en-US"/>
          </ns1:p>
          <ns1:p>
            <ns1:r>
              <ns1:t>• 41 columns in application_train with &gt;50% missingness; highest ~69.9%.</ns1:t>
            </ns1:r>
            <ns1:endParaRPr lang="en-US"/>
          </ns1:p>
          <ns1:p>
            <ns1:r>
              <ns1:t>• Class imbalance: TARGET=1 is 24,825 / 307,511 (8.07%).</ns1:t>
            </ns1:r>
            <ns1:endParaRPr lang="en-US"/>
          </ns1:p>
          <ns1:p>
            <ns1:r>
              <ns1:t>After</ns1:t>
            </ns1:r>
            <ns1:endParaRPr lang="en-US"/>
          </ns1:p>
          <ns1:p>
            <ns1:r>
              <ns1:t>• Applicant-level consolidated frame with historical aggregates and engineered ratios.</ns1:t>
            </ns1:r>
            <ns1:endParaRPr lang="en-US"/>
          </ns1:p>
          <ns1:p>
            <ns1:r>
              <ns1:t>• Cleaning: DAYS_EMPLOYED=365243 → NaN; numeric coercion; missing-category token.</ns1:t>
            </ns1:r>
            <ns1:endParaRPr lang="en-US"/>
          </ns1:p>
          <ns1:p>
            <ns1:r>
              <ns1:t>• Imbalance handling: LightGBM scale_pos_weight = negatives/positives.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09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914400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Data</ns1:t>
            </ns1:r>
          </ns1:p>
        </ns0:txBody>
      </ns0:sp>
    </ns0:spTree>
  </ns0:cSld>
  <ns0:clrMapOvr>
    <ns1:masterClrMapping/>
  </ns0:clrMapOvr>
</ns0:sld>
</file>

<file path=ppt/slides/slide9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242999" y="1425796"/>
            <ns1:ext cx="5808662" cy="7549951"/>
            <ns1:chOff x="0" y="0"/>
            <ns1:chExt cx="899914" cy="116968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99914" cy="1169685"/>
            </ns1:xfrm>
            <ns1:custGeom>
              <ns1:avLst/>
              <ns1:gdLst/>
              <ns1:ahLst/>
              <ns1:cxnLst/>
              <ns1:rect r="r" b="b" t="t" l="l"/>
              <ns1:pathLst>
                <ns1:path h="1169685" w="899914">
                  <ns1:moveTo>
                    <ns1:pt x="0" y="0"/>
                  </ns1:moveTo>
                  <ns1:lnTo>
                    <ns1:pt x="899914" y="0"/>
                  </ns1:lnTo>
                  <ns1:lnTo>
                    <ns1:pt x="899914" y="1169685"/>
                  </ns1:lnTo>
                  <ns1:lnTo>
                    <ns1:pt x="0" y="1169685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47544" t="0" r="-47544" b="0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7051661" y="2741301"/>
            <ns1:ext cx="877891" cy="6234446"/>
            <ns1:chOff x="0" y="0"/>
            <ns1:chExt cx="231214" cy="1641994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231214" cy="1641994"/>
            </ns1:xfrm>
            <ns1:custGeom>
              <ns1:avLst/>
              <ns1:gdLst/>
              <ns1:ahLst/>
              <ns1:cxnLst/>
              <ns1:rect r="r" b="b" t="t" l="l"/>
              <ns1:pathLst>
                <ns1:path h="1641994" w="231214">
                  <ns1:moveTo>
                    <ns1:pt x="0" y="0"/>
                  </ns1:moveTo>
                  <ns1:lnTo>
                    <ns1:pt x="231214" y="0"/>
                  </ns1:lnTo>
                  <ns1:lnTo>
                    <ns1:pt x="231214" y="1641994"/>
                  </ns1:lnTo>
                  <ns1:lnTo>
                    <ns1:pt x="0" y="1641994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231214" cy="1680094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7929552" y="6131883"/>
            <ns1:ext cx="8297441" cy="2843864"/>
            <ns1:chOff x="0" y="0"/>
            <ns1:chExt cx="1285491" cy="440589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285491" cy="440589"/>
            </ns1:xfrm>
            <ns1:custGeom>
              <ns1:avLst/>
              <ns1:gdLst/>
              <ns1:ahLst/>
              <ns1:cxnLst/>
              <ns1:rect r="r" b="b" t="t" l="l"/>
              <ns1:pathLst>
                <ns1:path h="440589" w="1285491">
                  <ns1:moveTo>
                    <ns1:pt x="0" y="0"/>
                  </ns1:moveTo>
                  <ns1:lnTo>
                    <ns1:pt x="1285491" y="0"/>
                  </ns1:lnTo>
                  <ns1:lnTo>
                    <ns1:pt x="1285491" y="440589"/>
                  </ns1:lnTo>
                  <ns1:lnTo>
                    <ns1:pt x="0" y="440589"/>
                  </ns1:lnTo>
                  <ns1:close/>
                </ns1:path>
              </ns1:pathLst>
            </ns1:custGeom>
            <ns1:blipFill>
              <ns1:blip ns2:embed="rId3"/>
              <ns1:stretch>
                <ns1:fillRect l="0" t="-59938" r="0" b="-39557"/>
              </ns1:stretch>
            </ns1:blipFill>
          </ns0:spPr>
        </ns0:sp>
      </ns0:grpSp>
      <ns0:grpSp>
        <ns0:nvGrpSpPr>
          <ns0:cNvPr name="Group 12" id="12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3" id="13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4" id="14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5" id="15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6" id="16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7" id="17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8" id="18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9" id="1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20" id="2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1" id="21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2" id="22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3" id="23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4" id="24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5" id="25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6" id="26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7" id="27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10</ns1:t>
            </ns1:r>
          </ns1:p>
        </ns0:txBody>
      </ns0:sp>
      <ns0:sp>
        <ns0:nvSpPr>
          <ns0:cNvPr name="Freeform 31" id="31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32" id="32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3" id="33"/>
          <ns0:cNvSpPr txBox="true"/>
          <ns0:nvPr/>
        </ns0:nvSpPr>
        <ns0:spPr>
          <ns1:xfrm rot="0">
            <ns1:off x="3313900" y="2202821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Model</ns1:t>
            </ns1:r>
          </ns1:p>
        </ns0:txBody>
      </ns0:sp>
      <ns0:sp>
        <ns0:nvSpPr>
          <ns0:cNvPr name="TextBox 34" id="34"/>
          <ns0:cNvSpPr txBox="true"/>
          <ns0:nvPr/>
        </ns0:nvSpPr>
        <ns0:spPr>
          <ns1:xfrm rot="0">
            <ns1:off x="8916994" y="3322869"/>
            <ns1:ext cx="7782578" cy="211150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Model Type &amp; Approach (5.9.4)</ns1:t>
            </ns1:r>
            <ns1:endParaRPr lang="en-US"/>
          </ns1:p>
          <ns1:p>
            <ns1:r>
              <ns1:t>• Learning type: Supervised learning.</ns1:t>
            </ns1:r>
            <ns1:endParaRPr lang="en-US"/>
          </ns1:p>
          <ns1:p>
            <ns1:r>
              <ns1:t>• Task: Binary classification (default vs non-default).</ns1:t>
            </ns1:r>
            <ns1:endParaRPr lang="en-US"/>
          </ns1:p>
          <ns1:p>
            <ns1:r>
              <ns1:t>• Algorithm: LightGBM gradient boosting classifier.</ns1:t>
            </ns1:r>
            <ns1:endParaRPr lang="en-US"/>
          </ns1:p>
          <ns1:p>
            <ns1:r>
              <ns1:t>• Pipeline: preprocessing (encoding/imputation/coercion) → estimator.</ns1:t>
            </ns1:r>
            <ns1:endParaRPr lang="en-US"/>
          </ns1:p>
          <ns1:p>
            <ns1:r>
              <ns1:t>• Goal: maximize ranking quality for risk-based decision policy.</ns1:t>
            </ns1:r>
            <ns1:endParaRPr lang="en-US"/>
          </ns1:p>
        </ns0:txBody>
      </ns0:sp>
    </ns0:spTree>
  </ns0:cSld>
  <ns0:clrMapOvr>
    <ns1:masterClrMapping/>
  </ns0:clrMapOvr>
</ns0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DAHB02OH2QA</dc:identifier>
  <dcterms:modified xsi:type="dcterms:W3CDTF">2011-08-01T06:04:30Z</dcterms:modified>
  <cp:revision>1</cp:revision>
  <dc:title>Blue Green Corporate Finance Presentation</dc:title>
</cp:coreProperties>
</file>

<file path=docProps/thumbnail.jpeg>
</file>